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Poppins Light"/>
      <p:regular r:id="rId30"/>
      <p:bold r:id="rId31"/>
      <p:italic r:id="rId32"/>
      <p:boldItalic r:id="rId33"/>
    </p:embeddedFont>
    <p:embeddedFont>
      <p:font typeface="Poppins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Giovanna Teodor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slide" Target="slides/slide19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bold.fntdata"/><Relationship Id="rId30" Type="http://schemas.openxmlformats.org/officeDocument/2006/relationships/font" Target="fonts/PoppinsLight-regular.fntdata"/><Relationship Id="rId11" Type="http://schemas.openxmlformats.org/officeDocument/2006/relationships/slide" Target="slides/slide5.xml"/><Relationship Id="rId33" Type="http://schemas.openxmlformats.org/officeDocument/2006/relationships/font" Target="fonts/Poppi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Light-italic.fntdata"/><Relationship Id="rId13" Type="http://schemas.openxmlformats.org/officeDocument/2006/relationships/slide" Target="slides/slide7.xml"/><Relationship Id="rId35" Type="http://schemas.openxmlformats.org/officeDocument/2006/relationships/font" Target="fonts/PoppinsExtraBold-boldItalic.fntdata"/><Relationship Id="rId12" Type="http://schemas.openxmlformats.org/officeDocument/2006/relationships/slide" Target="slides/slide6.xml"/><Relationship Id="rId34" Type="http://schemas.openxmlformats.org/officeDocument/2006/relationships/font" Target="fonts/PoppinsExtra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9-17T17:37:53.496">
    <p:pos x="809" y="1234"/>
    <p:text>História: https://fastapi.tiangolo.com/history-design-future/
Referências aos frameworks que serviram de inspiração: https://fastapi.tiangolo.com/alternatives/</p:text>
  </p:cm>
  <p:cm authorId="0" idx="2" dt="2023-09-17T17:37:53.496">
    <p:pos x="809" y="1234"/>
    <p:text>Django - 2005
Flask - 2010
Async - 2015
FastAPI - 2018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7bda257f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7bda257f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7bda257f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7bda257f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7bda257f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7bda257f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7bda257f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7bda257f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7bda257f4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7bda257f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7bda257f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7bda257f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7bda257f4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7bda257f4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7bda257f4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7bda257f4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7bda257f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7bda257f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7bda257f4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7bda257f4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6f1d73d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6f1d73d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6f1d73d4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6f1d73d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6f1d73d4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6f1d73d4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7bda257f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7bda257f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7bda257f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7bda257f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7bda257f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7bda257f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7bda257f4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7bda257f4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7bda257f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7bda257f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31700" y="2984125"/>
            <a:ext cx="85206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1700" y="41598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900" y="453525"/>
            <a:ext cx="34644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336000" y="1288000"/>
            <a:ext cx="5496300" cy="3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9100" y="-30275"/>
            <a:ext cx="38643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376000" y="1368000"/>
            <a:ext cx="5456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1800" y="166150"/>
            <a:ext cx="36240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3100" y="3800"/>
            <a:ext cx="42285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2275700"/>
            <a:ext cx="39999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highlight>
                  <a:schemeClr val="lt1"/>
                </a:highlight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>
                <a:highlight>
                  <a:schemeClr val="lt1"/>
                </a:highlight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>
                <a:highlight>
                  <a:schemeClr val="lt1"/>
                </a:highlight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highlight>
                  <a:schemeClr val="lt1"/>
                </a:highlight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>
                <a:highlight>
                  <a:schemeClr val="lt1"/>
                </a:highlight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>
                <a:highlight>
                  <a:schemeClr val="lt1"/>
                </a:highlight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highlight>
                  <a:schemeClr val="lt1"/>
                </a:highlight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>
                <a:highlight>
                  <a:schemeClr val="lt1"/>
                </a:highlight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2275675"/>
            <a:ext cx="39999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639850" y="1435800"/>
            <a:ext cx="38643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highlight>
                  <a:schemeClr val="lt1"/>
                </a:highlight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>
                <a:highlight>
                  <a:schemeClr val="lt1"/>
                </a:highlight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>
                <a:highlight>
                  <a:schemeClr val="lt1"/>
                </a:highlight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highlight>
                  <a:schemeClr val="lt1"/>
                </a:highlight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>
                <a:highlight>
                  <a:schemeClr val="lt1"/>
                </a:highlight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>
                <a:highlight>
                  <a:schemeClr val="lt1"/>
                </a:highlight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highlight>
                  <a:schemeClr val="lt1"/>
                </a:highlight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>
                <a:highlight>
                  <a:schemeClr val="lt1"/>
                </a:highlight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842000" y="1139100"/>
            <a:ext cx="54600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89300" y="0"/>
            <a:ext cx="40452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0" y="3968000"/>
            <a:ext cx="28641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0" y="3912000"/>
            <a:ext cx="2904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00" y="3800"/>
            <a:ext cx="38643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ExtraBold"/>
              <a:buNone/>
              <a:defRPr b="0" i="0" sz="3600" u="none" cap="none" strike="noStrik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376000" y="1368000"/>
            <a:ext cx="5456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1700" y="2984125"/>
            <a:ext cx="85206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FastAPI de cabo a rabo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1700" y="4319325"/>
            <a:ext cx="8520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/>
              <a:t>Python Norte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1698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“O FastAPI não existiria se não fosse o trabalho anterior de outros.”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2532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Sebastián Ramírez</a:t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5325850" y="2532600"/>
            <a:ext cx="37113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Nota: 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Você pode misturar </a:t>
            </a:r>
            <a:r>
              <a:rPr lang="pt-BR" sz="1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def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pt-BR" sz="1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async def</a:t>
            </a:r>
            <a:r>
              <a:rPr lang="pt-BR" sz="1700">
                <a:solidFill>
                  <a:srgbClr val="6D9EE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o quanto quiser [...],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seja qual for o caso, o FastAPI trabalhará de forma </a:t>
            </a: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assíncrona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 e será mais rápido. A ideia do código assíncrono, às vezes, é chamada de </a:t>
            </a: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concorrência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. É diferente de </a:t>
            </a: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paralelismo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5197475" y="2078950"/>
            <a:ext cx="3946500" cy="35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5816650" y="2161100"/>
            <a:ext cx="3271800" cy="2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915575" y="2088350"/>
            <a:ext cx="316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https://</a:t>
            </a:r>
            <a:r>
              <a:rPr lang="pt-BR" sz="1100">
                <a:solidFill>
                  <a:schemeClr val="dk1"/>
                </a:solidFill>
              </a:rPr>
              <a:t>fastapi.tiangolo.com</a:t>
            </a:r>
            <a:r>
              <a:rPr lang="pt-BR" sz="1100">
                <a:solidFill>
                  <a:schemeClr val="dk1"/>
                </a:solidFill>
              </a:rPr>
              <a:t>/</a:t>
            </a:r>
            <a:r>
              <a:rPr lang="pt-BR" sz="1100">
                <a:solidFill>
                  <a:schemeClr val="dk1"/>
                </a:solidFill>
              </a:rPr>
              <a:t>async</a:t>
            </a:r>
            <a:r>
              <a:rPr lang="pt-BR" sz="1100">
                <a:solidFill>
                  <a:schemeClr val="dk1"/>
                </a:solidFill>
              </a:rPr>
              <a:t>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53258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544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4" name="Google Shape;164;p22"/>
          <p:cNvCxnSpPr/>
          <p:nvPr/>
        </p:nvCxnSpPr>
        <p:spPr>
          <a:xfrm>
            <a:off x="5197475" y="2254300"/>
            <a:ext cx="10200" cy="2967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1698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“O FastAPI não existiria se não fosse o trabalho anterior de outros.”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2532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Sebastián Ramírez</a:t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325850" y="2532600"/>
            <a:ext cx="37113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Concorrência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 é sobre lidar com várias coisas ao mesmo tempo e </a:t>
            </a: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paralelismo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 é sobre fazer várias coisas ao mesmo tempo.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5197475" y="2078950"/>
            <a:ext cx="3946500" cy="35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816650" y="2161100"/>
            <a:ext cx="3271800" cy="2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5915575" y="2088350"/>
            <a:ext cx="316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https://google.com/concorrencia-paralelismo/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53258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55544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8" name="Google Shape;178;p23"/>
          <p:cNvCxnSpPr/>
          <p:nvPr/>
        </p:nvCxnSpPr>
        <p:spPr>
          <a:xfrm>
            <a:off x="5197475" y="2254300"/>
            <a:ext cx="10200" cy="2967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b="0" l="4033" r="35587" t="0"/>
          <a:stretch/>
        </p:blipFill>
        <p:spPr>
          <a:xfrm>
            <a:off x="2034575" y="2096025"/>
            <a:ext cx="3162899" cy="30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02225" y="1417850"/>
            <a:ext cx="4197900" cy="9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000"/>
              <a:t>Então… concorrência é melhor que paralelismo, é isso?</a:t>
            </a:r>
            <a:endParaRPr sz="3000"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02225" y="2179800"/>
            <a:ext cx="3488700" cy="23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/>
              <a:t>Não!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A concorrência é </a:t>
            </a:r>
            <a:r>
              <a:rPr b="1" lang="pt-BR" sz="1600"/>
              <a:t>diferente</a:t>
            </a:r>
            <a:r>
              <a:rPr lang="pt-BR" sz="1600"/>
              <a:t> do paralelismo. E é melhor em cenários específicos que envolvem muita </a:t>
            </a:r>
            <a:r>
              <a:rPr b="1" lang="pt-BR" sz="1600"/>
              <a:t>espera</a:t>
            </a:r>
            <a:r>
              <a:rPr lang="pt-BR" sz="1600"/>
              <a:t>.  Por isso, geralmente é muito melhor do que o paralelismo para o desenvolvimento de </a:t>
            </a:r>
            <a:r>
              <a:rPr b="1" lang="pt-BR" sz="1600"/>
              <a:t>aplicações web</a:t>
            </a:r>
            <a:r>
              <a:rPr lang="pt-BR" sz="1600"/>
              <a:t>. Mas não para tudo.</a:t>
            </a:r>
            <a:endParaRPr sz="1600"/>
          </a:p>
        </p:txBody>
      </p:sp>
      <p:sp>
        <p:nvSpPr>
          <p:cNvPr id="186" name="Google Shape;186;p24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02225" y="1417850"/>
            <a:ext cx="4197900" cy="9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000"/>
              <a:t>Então… concorrência é melhor que paralelismo, é isso?</a:t>
            </a:r>
            <a:endParaRPr sz="3000"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02225" y="2179800"/>
            <a:ext cx="3488700" cy="23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Não!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A concorrência é </a:t>
            </a:r>
            <a:r>
              <a:rPr b="1" lang="pt-BR" sz="1600"/>
              <a:t>diferente</a:t>
            </a:r>
            <a:r>
              <a:rPr lang="pt-BR" sz="1600"/>
              <a:t> do paralelismo. E é melhor em cenários específicos que envolvem muita </a:t>
            </a:r>
            <a:r>
              <a:rPr b="1" lang="pt-BR" sz="1600"/>
              <a:t>espera</a:t>
            </a:r>
            <a:r>
              <a:rPr lang="pt-BR" sz="1600"/>
              <a:t>.  Por isso, geralmente é muito melhor do que o paralelismo para o desenvolvimento de </a:t>
            </a:r>
            <a:r>
              <a:rPr b="1" lang="pt-BR" sz="1600"/>
              <a:t>aplicações web</a:t>
            </a:r>
            <a:r>
              <a:rPr lang="pt-BR" sz="1600"/>
              <a:t>. Mas não para tudo.</a:t>
            </a:r>
            <a:endParaRPr sz="1600"/>
          </a:p>
        </p:txBody>
      </p:sp>
      <p:sp>
        <p:nvSpPr>
          <p:cNvPr id="193" name="Google Shape;193;p25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5325850" y="3731850"/>
            <a:ext cx="36393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Char char="-"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Toc, toc, toc.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Char char="-"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Uma função assíncrona.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"/>
              <a:buChar char="-"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Quem está aí?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681000" y="1139100"/>
            <a:ext cx="7782000" cy="28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codar! :)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chemeClr val="dk1"/>
                </a:highlight>
              </a:rPr>
              <a:t>bit.ly/pynorte-fastapi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Hello, World!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189300" y="0"/>
            <a:ext cx="3078000" cy="20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fazer?</a:t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0" y="4876800"/>
            <a:ext cx="9144000" cy="2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Acompanhe o código em: </a:t>
            </a: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bit.ly/pynorte-fastapi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CRUD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189300" y="0"/>
            <a:ext cx="3078000" cy="20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fazer?</a:t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0" y="4876800"/>
            <a:ext cx="9144000" cy="2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Acompanhe o código em: </a:t>
            </a: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bit.ly/pynorte-fastapi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CRUD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5094750" y="733150"/>
            <a:ext cx="2227800" cy="74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Autor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5335950" y="2033700"/>
            <a:ext cx="1745400" cy="10779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Escreve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5094750" y="3662750"/>
            <a:ext cx="2227800" cy="74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Livro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8" name="Google Shape;218;p28"/>
          <p:cNvCxnSpPr>
            <a:stCxn id="215" idx="2"/>
            <a:endCxn id="216" idx="0"/>
          </p:cNvCxnSpPr>
          <p:nvPr/>
        </p:nvCxnSpPr>
        <p:spPr>
          <a:xfrm>
            <a:off x="6208650" y="1482550"/>
            <a:ext cx="0" cy="5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8"/>
          <p:cNvCxnSpPr>
            <a:stCxn id="216" idx="2"/>
            <a:endCxn id="217" idx="0"/>
          </p:cNvCxnSpPr>
          <p:nvPr/>
        </p:nvCxnSpPr>
        <p:spPr>
          <a:xfrm>
            <a:off x="6208650" y="3111600"/>
            <a:ext cx="0" cy="5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8"/>
          <p:cNvSpPr txBox="1"/>
          <p:nvPr/>
        </p:nvSpPr>
        <p:spPr>
          <a:xfrm>
            <a:off x="6208650" y="3289675"/>
            <a:ext cx="1031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(1, N)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6208600" y="1482550"/>
            <a:ext cx="10317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(1, N)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7332825" y="964275"/>
            <a:ext cx="2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8"/>
          <p:cNvCxnSpPr/>
          <p:nvPr/>
        </p:nvCxnSpPr>
        <p:spPr>
          <a:xfrm>
            <a:off x="7332825" y="1293925"/>
            <a:ext cx="2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8"/>
          <p:cNvSpPr/>
          <p:nvPr/>
        </p:nvSpPr>
        <p:spPr>
          <a:xfrm>
            <a:off x="7579125" y="892275"/>
            <a:ext cx="144000" cy="14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7579125" y="1221925"/>
            <a:ext cx="144000" cy="14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7723125" y="777675"/>
            <a:ext cx="934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oppins"/>
                <a:ea typeface="Poppins"/>
                <a:cs typeface="Poppins"/>
                <a:sym typeface="Poppins"/>
              </a:rPr>
              <a:t>CPF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7723125" y="1082475"/>
            <a:ext cx="934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oppins"/>
                <a:ea typeface="Poppins"/>
                <a:cs typeface="Poppins"/>
                <a:sym typeface="Poppins"/>
              </a:rPr>
              <a:t>Nome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8" name="Google Shape;228;p28"/>
          <p:cNvCxnSpPr/>
          <p:nvPr/>
        </p:nvCxnSpPr>
        <p:spPr>
          <a:xfrm>
            <a:off x="7332825" y="3859875"/>
            <a:ext cx="2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8"/>
          <p:cNvCxnSpPr/>
          <p:nvPr/>
        </p:nvCxnSpPr>
        <p:spPr>
          <a:xfrm>
            <a:off x="7332825" y="4189525"/>
            <a:ext cx="2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8"/>
          <p:cNvSpPr/>
          <p:nvPr/>
        </p:nvSpPr>
        <p:spPr>
          <a:xfrm>
            <a:off x="7579125" y="3787875"/>
            <a:ext cx="144000" cy="14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7579125" y="4117525"/>
            <a:ext cx="144000" cy="14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7723125" y="3673275"/>
            <a:ext cx="934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oppins"/>
                <a:ea typeface="Poppins"/>
                <a:cs typeface="Poppins"/>
                <a:sym typeface="Poppins"/>
              </a:rPr>
              <a:t>ISBN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7723125" y="3978075"/>
            <a:ext cx="934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oppins"/>
                <a:ea typeface="Poppins"/>
                <a:cs typeface="Poppins"/>
                <a:sym typeface="Poppins"/>
              </a:rPr>
              <a:t>Titulo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189300" y="0"/>
            <a:ext cx="3078000" cy="20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fazer?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0" y="4876800"/>
            <a:ext cx="9144000" cy="2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Acompanhe o código em: </a:t>
            </a: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bit.ly/pynorte-fastapi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CRUD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5094750" y="733150"/>
            <a:ext cx="2227800" cy="74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Autor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5094750" y="3662750"/>
            <a:ext cx="2227800" cy="74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Livro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3" name="Google Shape;243;p29"/>
          <p:cNvCxnSpPr>
            <a:stCxn id="241" idx="2"/>
            <a:endCxn id="244" idx="0"/>
          </p:cNvCxnSpPr>
          <p:nvPr/>
        </p:nvCxnSpPr>
        <p:spPr>
          <a:xfrm>
            <a:off x="6208650" y="1482550"/>
            <a:ext cx="0" cy="7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9"/>
          <p:cNvCxnSpPr>
            <a:stCxn id="244" idx="2"/>
            <a:endCxn id="242" idx="0"/>
          </p:cNvCxnSpPr>
          <p:nvPr/>
        </p:nvCxnSpPr>
        <p:spPr>
          <a:xfrm>
            <a:off x="6208650" y="2947325"/>
            <a:ext cx="0" cy="7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9"/>
          <p:cNvCxnSpPr/>
          <p:nvPr/>
        </p:nvCxnSpPr>
        <p:spPr>
          <a:xfrm>
            <a:off x="7332825" y="964275"/>
            <a:ext cx="2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9"/>
          <p:cNvCxnSpPr/>
          <p:nvPr/>
        </p:nvCxnSpPr>
        <p:spPr>
          <a:xfrm>
            <a:off x="7332825" y="1293925"/>
            <a:ext cx="2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9"/>
          <p:cNvSpPr/>
          <p:nvPr/>
        </p:nvSpPr>
        <p:spPr>
          <a:xfrm>
            <a:off x="7579125" y="892275"/>
            <a:ext cx="144000" cy="14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7579125" y="1221925"/>
            <a:ext cx="144000" cy="14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7723125" y="777675"/>
            <a:ext cx="934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oppins"/>
                <a:ea typeface="Poppins"/>
                <a:cs typeface="Poppins"/>
                <a:sym typeface="Poppins"/>
              </a:rPr>
              <a:t>CPF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7723125" y="1082475"/>
            <a:ext cx="934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oppins"/>
                <a:ea typeface="Poppins"/>
                <a:cs typeface="Poppins"/>
                <a:sym typeface="Poppins"/>
              </a:rPr>
              <a:t>Nome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2" name="Google Shape;252;p29"/>
          <p:cNvCxnSpPr/>
          <p:nvPr/>
        </p:nvCxnSpPr>
        <p:spPr>
          <a:xfrm>
            <a:off x="7332825" y="3859875"/>
            <a:ext cx="2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9"/>
          <p:cNvCxnSpPr/>
          <p:nvPr/>
        </p:nvCxnSpPr>
        <p:spPr>
          <a:xfrm>
            <a:off x="7332825" y="4189525"/>
            <a:ext cx="2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9"/>
          <p:cNvSpPr/>
          <p:nvPr/>
        </p:nvSpPr>
        <p:spPr>
          <a:xfrm>
            <a:off x="7579125" y="3787875"/>
            <a:ext cx="144000" cy="14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7579125" y="4117525"/>
            <a:ext cx="144000" cy="14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7723125" y="3673275"/>
            <a:ext cx="934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oppins"/>
                <a:ea typeface="Poppins"/>
                <a:cs typeface="Poppins"/>
                <a:sym typeface="Poppins"/>
              </a:rPr>
              <a:t>ISBN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7723125" y="3978075"/>
            <a:ext cx="934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oppins"/>
                <a:ea typeface="Poppins"/>
                <a:cs typeface="Poppins"/>
                <a:sym typeface="Poppins"/>
              </a:rPr>
              <a:t>Titulo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5094750" y="2197925"/>
            <a:ext cx="2227800" cy="74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Livro do autor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8" name="Google Shape;258;p29"/>
          <p:cNvCxnSpPr/>
          <p:nvPr/>
        </p:nvCxnSpPr>
        <p:spPr>
          <a:xfrm>
            <a:off x="7332825" y="2589325"/>
            <a:ext cx="2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29"/>
          <p:cNvSpPr/>
          <p:nvPr/>
        </p:nvSpPr>
        <p:spPr>
          <a:xfrm>
            <a:off x="7579125" y="2517325"/>
            <a:ext cx="144000" cy="144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7723125" y="2377875"/>
            <a:ext cx="14208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oppins"/>
                <a:ea typeface="Poppins"/>
                <a:cs typeface="Poppins"/>
                <a:sym typeface="Poppins"/>
              </a:rPr>
              <a:t>(CPF, ISBN)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6208650" y="3289675"/>
            <a:ext cx="1031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(1, N)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6208600" y="1482550"/>
            <a:ext cx="10317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(1, N)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https://fastapi.tiangolo.com/</a:t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Conclusão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55775"/>
            <a:ext cx="3965050" cy="28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00" y="1955775"/>
            <a:ext cx="3902898" cy="28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1842000" y="1364975"/>
            <a:ext cx="5460000" cy="28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22">
                <a:highlight>
                  <a:schemeClr val="dk1"/>
                </a:highlight>
              </a:rPr>
              <a:t>Thanks!</a:t>
            </a:r>
            <a:endParaRPr sz="10022"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Alguma dúvida, 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sugestão, 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comentário, 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/>
              <a:t>fofoca?</a:t>
            </a:r>
            <a:endParaRPr sz="3300"/>
          </a:p>
        </p:txBody>
      </p:sp>
      <p:sp>
        <p:nvSpPr>
          <p:cNvPr id="277" name="Google Shape;277;p31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Conclusão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89300" y="152400"/>
            <a:ext cx="4045200" cy="21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/>
              <a:t>Sobre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/>
              <a:t>nós</a:t>
            </a:r>
            <a:endParaRPr sz="4600"/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</a:rPr>
              <a:t>Giovanna Teodoro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Engenharia de Computação - UEA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giovanna.teod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teodororo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</a:t>
            </a:r>
            <a:r>
              <a:rPr lang="pt-BR">
                <a:solidFill>
                  <a:schemeClr val="dk1"/>
                </a:solidFill>
              </a:rPr>
              <a:t>giovanna-teodoro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550" y="1782563"/>
            <a:ext cx="370799" cy="3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550" y="2409662"/>
            <a:ext cx="370799" cy="3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2850" y="3036738"/>
            <a:ext cx="324200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189300" y="152400"/>
            <a:ext cx="4045200" cy="21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/>
              <a:t>Sobre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/>
              <a:t>nós</a:t>
            </a:r>
            <a:endParaRPr sz="4600"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</a:rPr>
              <a:t>Alef Pereira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Ciência</a:t>
            </a:r>
            <a:r>
              <a:rPr lang="pt-BR" sz="1400">
                <a:solidFill>
                  <a:schemeClr val="dk1"/>
                </a:solidFill>
              </a:rPr>
              <a:t> de Computação - UFAM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</a:t>
            </a:r>
            <a:r>
              <a:rPr lang="pt-BR">
                <a:solidFill>
                  <a:schemeClr val="dk1"/>
                </a:solidFill>
              </a:rPr>
              <a:t>alefpereira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alef-pereira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550" y="2028662"/>
            <a:ext cx="370799" cy="3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50" y="2731938"/>
            <a:ext cx="324200" cy="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284450" y="1959250"/>
            <a:ext cx="6575100" cy="22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/>
              <a:t>História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/>
              <a:t>FastAP</a:t>
            </a:r>
            <a:r>
              <a:rPr lang="pt-BR" sz="4700"/>
              <a:t>I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698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“O </a:t>
            </a:r>
            <a:r>
              <a:rPr lang="pt-BR"/>
              <a:t>FastAPI não existiria se não fosse o trabalho anterior de outros.”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2532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Sebastián Ramírez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325850" y="2532600"/>
            <a:ext cx="36393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O FastAPI está sobre o ombro de gigantes: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3C78D8"/>
                </a:solidFill>
              </a:rPr>
              <a:t>↳Starlette</a:t>
            </a:r>
            <a:r>
              <a:rPr b="1" lang="pt-BR" sz="1700">
                <a:solidFill>
                  <a:schemeClr val="dk1"/>
                </a:solidFill>
              </a:rPr>
              <a:t> </a:t>
            </a:r>
            <a:r>
              <a:rPr lang="pt-BR" sz="1700">
                <a:solidFill>
                  <a:schemeClr val="dk1"/>
                </a:solidFill>
              </a:rPr>
              <a:t>para as partes web.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3C78D8"/>
                </a:solidFill>
              </a:rPr>
              <a:t>↳Pydantic</a:t>
            </a:r>
            <a:r>
              <a:rPr b="1" lang="pt-BR" sz="1700">
                <a:solidFill>
                  <a:schemeClr val="dk1"/>
                </a:solidFill>
              </a:rPr>
              <a:t> </a:t>
            </a:r>
            <a:r>
              <a:rPr lang="pt-BR" sz="1700">
                <a:solidFill>
                  <a:schemeClr val="dk1"/>
                </a:solidFill>
              </a:rPr>
              <a:t>para a parte de dados.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5197475" y="2078950"/>
            <a:ext cx="3946500" cy="35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8" name="Google Shape;88;p17"/>
          <p:cNvCxnSpPr>
            <a:stCxn id="87" idx="1"/>
          </p:cNvCxnSpPr>
          <p:nvPr/>
        </p:nvCxnSpPr>
        <p:spPr>
          <a:xfrm>
            <a:off x="5197475" y="2254300"/>
            <a:ext cx="10200" cy="2967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/>
          <p:nvPr/>
        </p:nvSpPr>
        <p:spPr>
          <a:xfrm>
            <a:off x="5816650" y="2161100"/>
            <a:ext cx="3271800" cy="2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915575" y="2088350"/>
            <a:ext cx="316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https://fastapi.tiangolo.com/pt/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53258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55544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698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“O FastAPI não existiria se não fosse o trabalho anterior de outros.”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2532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Sebastián Ramírez</a:t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325850" y="2532600"/>
            <a:ext cx="36393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Starlette é um framework </a:t>
            </a:r>
            <a:r>
              <a:rPr b="1" lang="pt-BR" sz="1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ASGI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 leve, que é ideal para construir serviços web assíncronos em Python.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197475" y="2078950"/>
            <a:ext cx="3946500" cy="35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816650" y="2161100"/>
            <a:ext cx="3271800" cy="2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915575" y="2088350"/>
            <a:ext cx="316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https://www.starlette.io/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3258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5544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6" name="Google Shape;106;p18"/>
          <p:cNvCxnSpPr/>
          <p:nvPr/>
        </p:nvCxnSpPr>
        <p:spPr>
          <a:xfrm>
            <a:off x="5197475" y="2254300"/>
            <a:ext cx="10200" cy="2967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1698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“O FastAPI não existiria se não fosse o trabalho anterior de outros.”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2532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Sebastián Ramírez</a:t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5325850" y="2532600"/>
            <a:ext cx="36393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ASGI (</a:t>
            </a:r>
            <a:r>
              <a:rPr i="1" lang="pt-BR" sz="1700">
                <a:latin typeface="Poppins"/>
                <a:ea typeface="Poppins"/>
                <a:cs typeface="Poppins"/>
                <a:sym typeface="Poppins"/>
              </a:rPr>
              <a:t>Asynchronous Server Gateway Interface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) é um sucessor do WSGI (</a:t>
            </a:r>
            <a:r>
              <a:rPr i="1" lang="pt-BR" sz="1700">
                <a:latin typeface="Poppins"/>
                <a:ea typeface="Poppins"/>
                <a:cs typeface="Poppins"/>
                <a:sym typeface="Poppins"/>
              </a:rPr>
              <a:t>Web Server Gateway Interface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). 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5197475" y="2078950"/>
            <a:ext cx="3946500" cy="35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5816650" y="2161100"/>
            <a:ext cx="3271800" cy="2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5915575" y="2088350"/>
            <a:ext cx="316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https://asgi.readthedocs.io/en/latest/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53258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55544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454050" y="3793450"/>
            <a:ext cx="3271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>
            <a:off x="5197475" y="2254300"/>
            <a:ext cx="10200" cy="2967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698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“O FastAPI não existiria se não fosse o trabalho anterior de outros.”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2532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Sebastián Ramírez</a:t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5325850" y="2532600"/>
            <a:ext cx="36393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ASGI (</a:t>
            </a:r>
            <a:r>
              <a:rPr i="1" lang="pt-BR" sz="1700">
                <a:latin typeface="Poppins"/>
                <a:ea typeface="Poppins"/>
                <a:cs typeface="Poppins"/>
                <a:sym typeface="Poppins"/>
              </a:rPr>
              <a:t>Asynchronous Server Gateway Interface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) é um sucessor do WSGI (</a:t>
            </a:r>
            <a:r>
              <a:rPr i="1" lang="pt-BR" sz="1700">
                <a:latin typeface="Poppins"/>
                <a:ea typeface="Poppins"/>
                <a:cs typeface="Poppins"/>
                <a:sym typeface="Poppins"/>
              </a:rPr>
              <a:t>Web Server Gateway Interface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). Enquanto o WSGI fornece uma norma para aplicações Python </a:t>
            </a: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síncronas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, o ASGI fornece para aplicações </a:t>
            </a: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assíncronas e síncronas.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5197475" y="2078950"/>
            <a:ext cx="3946500" cy="35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5816650" y="2161100"/>
            <a:ext cx="3271800" cy="2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5915575" y="2088350"/>
            <a:ext cx="316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https://asgi.readthedocs.io/en/latest/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53258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55544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454050" y="3793450"/>
            <a:ext cx="3271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5197475" y="2254300"/>
            <a:ext cx="10200" cy="2967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1698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“O FastAPI não existiria se não fosse o trabalho anterior de outros.”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2532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Sebastián Ramírez</a:t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0" y="0"/>
            <a:ext cx="9144000" cy="26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325850" y="2532600"/>
            <a:ext cx="37113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Nota: 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Você pode misturar </a:t>
            </a:r>
            <a:r>
              <a:rPr lang="pt-BR" sz="1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def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pt-BR" sz="1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async def</a:t>
            </a:r>
            <a:r>
              <a:rPr lang="pt-BR" sz="1700">
                <a:solidFill>
                  <a:srgbClr val="6D9EE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o quanto quiser [...],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seja qual for o caso, o FastAPI trabalhará de forma </a:t>
            </a:r>
            <a:r>
              <a:rPr b="1" lang="pt-BR" sz="1700">
                <a:latin typeface="Poppins"/>
                <a:ea typeface="Poppins"/>
                <a:cs typeface="Poppins"/>
                <a:sym typeface="Poppins"/>
              </a:rPr>
              <a:t>assíncrona</a:t>
            </a: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 e será mais rápido. 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5197475" y="2078950"/>
            <a:ext cx="3946500" cy="35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5816650" y="2161100"/>
            <a:ext cx="3271800" cy="2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5915575" y="2088350"/>
            <a:ext cx="3162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https://fastapi.tiangolo.com/async/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53258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5554450" y="2182300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>
            <a:off x="5197475" y="2254300"/>
            <a:ext cx="10200" cy="2967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